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cece2f07d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cece2f07d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cece2f07d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cece2f07d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cece2f07d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cece2f07d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cece2f07d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cece2f07d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f7d5476c2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f7d5476c2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f7d5476c2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f7d5476c2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ced3c0af4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ced3c0af4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ced3c0af4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ced3c0af4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cece2f07d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cece2f07d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cece2f07d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cece2f07d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cece2f07d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cece2f07d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cece2f07d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cece2f07d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10.png"/><Relationship Id="rId5"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13.png"/><Relationship Id="rId5"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425500"/>
            <a:ext cx="8520600" cy="2571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Graph-Based Airport Connectivity and Flight Route Optimization System</a:t>
            </a:r>
            <a:endParaRPr/>
          </a:p>
        </p:txBody>
      </p:sp>
      <p:sp>
        <p:nvSpPr>
          <p:cNvPr id="55" name="Google Shape;55;p13"/>
          <p:cNvSpPr txBox="1"/>
          <p:nvPr>
            <p:ph idx="1" type="subTitle"/>
          </p:nvPr>
        </p:nvSpPr>
        <p:spPr>
          <a:xfrm>
            <a:off x="1381500" y="3404775"/>
            <a:ext cx="6381000" cy="1311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lt1"/>
                </a:solidFill>
              </a:rPr>
              <a:t>By Brian Tran, Robert Baumgarten, and Benjamin Voor</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Task 5</a:t>
            </a:r>
            <a:endParaRPr>
              <a:solidFill>
                <a:schemeClr val="lt1"/>
              </a:solidFill>
            </a:endParaRPr>
          </a:p>
        </p:txBody>
      </p:sp>
      <p:sp>
        <p:nvSpPr>
          <p:cNvPr id="115" name="Google Shape;115;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Contributed by Benjamin.</a:t>
            </a:r>
            <a:endParaRPr>
              <a:solidFill>
                <a:schemeClr val="lt1"/>
              </a:solidFill>
            </a:endParaRPr>
          </a:p>
          <a:p>
            <a:pPr indent="-342900" lvl="0" marL="457200" rtl="0" algn="l">
              <a:spcBef>
                <a:spcPts val="1200"/>
              </a:spcBef>
              <a:spcAft>
                <a:spcPts val="0"/>
              </a:spcAft>
              <a:buClr>
                <a:schemeClr val="lt1"/>
              </a:buClr>
              <a:buSzPts val="1800"/>
              <a:buChar char="-"/>
            </a:pPr>
            <a:r>
              <a:rPr lang="en">
                <a:solidFill>
                  <a:schemeClr val="lt1"/>
                </a:solidFill>
              </a:rPr>
              <a:t>Took Graph as parameter.</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Looped for vertices ‘i’.</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Initialized count. Retrieved vertex.</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Skipped vertex if it was empty.</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Looped for edges[i][...]. Also Looped for edges[...][i].</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Each loop called a helper function:</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Retrieved origin and destination of edge.</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If either were empty, returned false. If either equaled the </a:t>
            </a:r>
            <a:r>
              <a:rPr lang="en">
                <a:solidFill>
                  <a:schemeClr val="lt1"/>
                </a:solidFill>
              </a:rPr>
              <a:t>vector</a:t>
            </a:r>
            <a:r>
              <a:rPr lang="en">
                <a:solidFill>
                  <a:schemeClr val="lt1"/>
                </a:solidFill>
              </a:rPr>
              <a:t>, returned true.</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If helper was true, count was incremented.</a:t>
            </a:r>
            <a:endParaRPr>
              <a:solidFill>
                <a:schemeClr val="lt1"/>
              </a:solidFill>
            </a:endParaRPr>
          </a:p>
        </p:txBody>
      </p:sp>
      <p:pic>
        <p:nvPicPr>
          <p:cNvPr id="116" name="Google Shape;116;p22"/>
          <p:cNvPicPr preferRelativeResize="0"/>
          <p:nvPr/>
        </p:nvPicPr>
        <p:blipFill>
          <a:blip r:embed="rId4">
            <a:alphaModFix/>
          </a:blip>
          <a:stretch>
            <a:fillRect/>
          </a:stretch>
        </p:blipFill>
        <p:spPr>
          <a:xfrm>
            <a:off x="4698535" y="0"/>
            <a:ext cx="4445464" cy="2571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Task 6</a:t>
            </a:r>
            <a:endParaRPr>
              <a:solidFill>
                <a:schemeClr val="lt1"/>
              </a:solidFill>
            </a:endParaRPr>
          </a:p>
        </p:txBody>
      </p:sp>
      <p:sp>
        <p:nvSpPr>
          <p:cNvPr id="122" name="Google Shape;122;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Contributed by Brian.</a:t>
            </a:r>
            <a:endParaRPr>
              <a:solidFill>
                <a:schemeClr val="lt1"/>
              </a:solidFill>
            </a:endParaRPr>
          </a:p>
          <a:p>
            <a:pPr indent="0" lvl="0" marL="0" rtl="0" algn="l">
              <a:spcBef>
                <a:spcPts val="1200"/>
              </a:spcBef>
              <a:spcAft>
                <a:spcPts val="1200"/>
              </a:spcAft>
              <a:buNone/>
            </a:pPr>
            <a:r>
              <a:rPr lang="en">
                <a:solidFill>
                  <a:schemeClr val="lt1"/>
                </a:solidFill>
              </a:rPr>
              <a:t>This function takes a pre-existing airport graph, which should be created from task 1, and copies it into a new graph. It then goes through every edge, and checks to see if the reverse flight edge exists; if it doesn’t, it creates the reverse flight edge with the same cost, but if it does exist, the function changes the edge with the higher cost to the lower cost.</a:t>
            </a:r>
            <a:endParaRPr>
              <a:solidFill>
                <a:schemeClr val="lt1"/>
              </a:solidFill>
            </a:endParaRPr>
          </a:p>
        </p:txBody>
      </p:sp>
      <p:pic>
        <p:nvPicPr>
          <p:cNvPr id="123" name="Google Shape;123;p23"/>
          <p:cNvPicPr preferRelativeResize="0"/>
          <p:nvPr/>
        </p:nvPicPr>
        <p:blipFill>
          <a:blip r:embed="rId4">
            <a:alphaModFix/>
          </a:blip>
          <a:stretch>
            <a:fillRect/>
          </a:stretch>
        </p:blipFill>
        <p:spPr>
          <a:xfrm>
            <a:off x="2130938" y="3313750"/>
            <a:ext cx="4882124" cy="1829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Task 7</a:t>
            </a:r>
            <a:endParaRPr>
              <a:solidFill>
                <a:schemeClr val="lt1"/>
              </a:solidFill>
            </a:endParaRPr>
          </a:p>
        </p:txBody>
      </p:sp>
      <p:sp>
        <p:nvSpPr>
          <p:cNvPr id="129" name="Google Shape;12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Contributed by Robert</a:t>
            </a:r>
            <a:endParaRPr>
              <a:solidFill>
                <a:schemeClr val="lt1"/>
              </a:solidFill>
            </a:endParaRPr>
          </a:p>
          <a:p>
            <a:pPr indent="0" lvl="0" marL="0" rtl="0" algn="l">
              <a:spcBef>
                <a:spcPts val="1200"/>
              </a:spcBef>
              <a:spcAft>
                <a:spcPts val="0"/>
              </a:spcAft>
              <a:buNone/>
            </a:pPr>
            <a:r>
              <a:rPr lang="en">
                <a:solidFill>
                  <a:schemeClr val="lt1"/>
                </a:solidFill>
              </a:rPr>
              <a:t>This task involved using Prim’s </a:t>
            </a:r>
            <a:r>
              <a:rPr lang="en">
                <a:solidFill>
                  <a:schemeClr val="lt1"/>
                </a:solidFill>
              </a:rPr>
              <a:t>algorithm</a:t>
            </a:r>
            <a:r>
              <a:rPr lang="en">
                <a:solidFill>
                  <a:schemeClr val="lt1"/>
                </a:solidFill>
              </a:rPr>
              <a:t> to create a Minimal Spanning Tree.</a:t>
            </a:r>
            <a:endParaRPr>
              <a:solidFill>
                <a:schemeClr val="lt1"/>
              </a:solidFill>
            </a:endParaRPr>
          </a:p>
          <a:p>
            <a:pPr indent="0" lvl="0" marL="0" rtl="0" algn="l">
              <a:spcBef>
                <a:spcPts val="1200"/>
              </a:spcBef>
              <a:spcAft>
                <a:spcPts val="0"/>
              </a:spcAft>
              <a:buNone/>
            </a:pPr>
            <a:r>
              <a:rPr lang="en">
                <a:solidFill>
                  <a:schemeClr val="lt1"/>
                </a:solidFill>
              </a:rPr>
              <a:t>Using an unweighted Graph made from Task 6, Task 7 keeps track of vertices in the MST, assigns key values for each vertex, and updates the heap by least cost rather than by distance.</a:t>
            </a:r>
            <a:endParaRPr>
              <a:solidFill>
                <a:schemeClr val="lt1"/>
              </a:solidFill>
            </a:endParaRPr>
          </a:p>
          <a:p>
            <a:pPr indent="0" lvl="0" marL="0" rtl="0" algn="l">
              <a:spcBef>
                <a:spcPts val="1200"/>
              </a:spcBef>
              <a:spcAft>
                <a:spcPts val="1200"/>
              </a:spcAft>
              <a:buNone/>
            </a:pPr>
            <a:r>
              <a:rPr lang="en">
                <a:solidFill>
                  <a:schemeClr val="lt1"/>
                </a:solidFill>
              </a:rPr>
              <a:t>The graph is disconnected, so there’s no </a:t>
            </a:r>
            <a:r>
              <a:rPr lang="en">
                <a:solidFill>
                  <a:schemeClr val="lt1"/>
                </a:solidFill>
              </a:rPr>
              <a:t>example</a:t>
            </a:r>
            <a:r>
              <a:rPr lang="en">
                <a:solidFill>
                  <a:schemeClr val="lt1"/>
                </a:solidFill>
              </a:rPr>
              <a:t> output</a:t>
            </a:r>
            <a:endParaRPr>
              <a:solidFill>
                <a:schemeClr val="lt1"/>
              </a:solidFill>
            </a:endParaRPr>
          </a:p>
        </p:txBody>
      </p:sp>
      <p:pic>
        <p:nvPicPr>
          <p:cNvPr id="130" name="Google Shape;130;p24"/>
          <p:cNvPicPr preferRelativeResize="0"/>
          <p:nvPr/>
        </p:nvPicPr>
        <p:blipFill rotWithShape="1">
          <a:blip r:embed="rId4">
            <a:alphaModFix/>
          </a:blip>
          <a:srcRect b="0" l="0" r="0" t="4707"/>
          <a:stretch/>
        </p:blipFill>
        <p:spPr>
          <a:xfrm>
            <a:off x="6373500" y="187675"/>
            <a:ext cx="2148800" cy="1374950"/>
          </a:xfrm>
          <a:prstGeom prst="rect">
            <a:avLst/>
          </a:prstGeom>
          <a:noFill/>
          <a:ln>
            <a:noFill/>
          </a:ln>
        </p:spPr>
      </p:pic>
      <p:pic>
        <p:nvPicPr>
          <p:cNvPr id="131" name="Google Shape;131;p24"/>
          <p:cNvPicPr preferRelativeResize="0"/>
          <p:nvPr/>
        </p:nvPicPr>
        <p:blipFill>
          <a:blip r:embed="rId5">
            <a:alphaModFix/>
          </a:blip>
          <a:stretch>
            <a:fillRect/>
          </a:stretch>
        </p:blipFill>
        <p:spPr>
          <a:xfrm>
            <a:off x="6373500" y="3035850"/>
            <a:ext cx="2458800" cy="844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Task 8</a:t>
            </a:r>
            <a:endParaRPr>
              <a:solidFill>
                <a:schemeClr val="lt1"/>
              </a:solidFill>
            </a:endParaRPr>
          </a:p>
        </p:txBody>
      </p:sp>
      <p:sp>
        <p:nvSpPr>
          <p:cNvPr id="137" name="Google Shape;13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Contributed by Robert</a:t>
            </a:r>
            <a:endParaRPr>
              <a:solidFill>
                <a:schemeClr val="lt1"/>
              </a:solidFill>
            </a:endParaRPr>
          </a:p>
          <a:p>
            <a:pPr indent="0" lvl="0" marL="0" rtl="0" algn="l">
              <a:spcBef>
                <a:spcPts val="1200"/>
              </a:spcBef>
              <a:spcAft>
                <a:spcPts val="0"/>
              </a:spcAft>
              <a:buNone/>
            </a:pPr>
            <a:r>
              <a:rPr lang="en">
                <a:solidFill>
                  <a:schemeClr val="lt1"/>
                </a:solidFill>
              </a:rPr>
              <a:t>Like Task 7, Task 8 creates a Minimal Spanning Tree. Instead of using Prim’s algorithm, however, this task relies on Kruskal’s algorithm, which only adds edges that are not part of a cycle.</a:t>
            </a:r>
            <a:endParaRPr>
              <a:solidFill>
                <a:schemeClr val="lt1"/>
              </a:solidFill>
            </a:endParaRPr>
          </a:p>
          <a:p>
            <a:pPr indent="0" lvl="0" marL="0" rtl="0" algn="l">
              <a:spcBef>
                <a:spcPts val="1200"/>
              </a:spcBef>
              <a:spcAft>
                <a:spcPts val="1200"/>
              </a:spcAft>
              <a:buClr>
                <a:schemeClr val="dk1"/>
              </a:buClr>
              <a:buSzPts val="1100"/>
              <a:buFont typeface="Arial"/>
              <a:buNone/>
            </a:pPr>
            <a:r>
              <a:rPr lang="en">
                <a:solidFill>
                  <a:schemeClr val="lt1"/>
                </a:solidFill>
              </a:rPr>
              <a:t>There are additional functions for assisting with disconnected edges such as find() and Union().</a:t>
            </a:r>
            <a:endParaRPr>
              <a:solidFill>
                <a:schemeClr val="lt1"/>
              </a:solidFill>
            </a:endParaRPr>
          </a:p>
        </p:txBody>
      </p:sp>
      <p:pic>
        <p:nvPicPr>
          <p:cNvPr id="138" name="Google Shape;138;p25"/>
          <p:cNvPicPr preferRelativeResize="0"/>
          <p:nvPr/>
        </p:nvPicPr>
        <p:blipFill>
          <a:blip r:embed="rId4">
            <a:alphaModFix/>
          </a:blip>
          <a:stretch>
            <a:fillRect/>
          </a:stretch>
        </p:blipFill>
        <p:spPr>
          <a:xfrm>
            <a:off x="6326013" y="149763"/>
            <a:ext cx="2428875" cy="1533525"/>
          </a:xfrm>
          <a:prstGeom prst="rect">
            <a:avLst/>
          </a:prstGeom>
          <a:noFill/>
          <a:ln>
            <a:noFill/>
          </a:ln>
        </p:spPr>
      </p:pic>
      <p:pic>
        <p:nvPicPr>
          <p:cNvPr id="139" name="Google Shape;139;p25"/>
          <p:cNvPicPr preferRelativeResize="0"/>
          <p:nvPr/>
        </p:nvPicPr>
        <p:blipFill>
          <a:blip r:embed="rId5">
            <a:alphaModFix/>
          </a:blip>
          <a:stretch>
            <a:fillRect/>
          </a:stretch>
        </p:blipFill>
        <p:spPr>
          <a:xfrm>
            <a:off x="6386200" y="3192230"/>
            <a:ext cx="2368700" cy="90384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Project Summary</a:t>
            </a:r>
            <a:endParaRPr>
              <a:solidFill>
                <a:schemeClr val="lt1"/>
              </a:solidFill>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Using C++ in Replit, we took a csv dataset containing 384 entries of airport codes, locations, distances, and cost values, and converted it into a graph data structure by creating a vector of vertices representing each airport and an adjacency matrix of edges representing each flight.</a:t>
            </a:r>
            <a:endParaRPr>
              <a:solidFill>
                <a:schemeClr val="lt1"/>
              </a:solidFill>
            </a:endParaRPr>
          </a:p>
          <a:p>
            <a:pPr indent="0" lvl="0" marL="0" rtl="0" algn="l">
              <a:spcBef>
                <a:spcPts val="1200"/>
              </a:spcBef>
              <a:spcAft>
                <a:spcPts val="0"/>
              </a:spcAft>
              <a:buNone/>
            </a:pPr>
            <a:r>
              <a:rPr lang="en">
                <a:solidFill>
                  <a:schemeClr val="lt1"/>
                </a:solidFill>
              </a:rPr>
              <a:t>We used Dijkstra’s algorithm in order to calculate the shortest path between two airports.</a:t>
            </a:r>
            <a:endParaRPr>
              <a:solidFill>
                <a:schemeClr val="lt1"/>
              </a:solidFill>
            </a:endParaRPr>
          </a:p>
          <a:p>
            <a:pPr indent="0" lvl="0" marL="0" rtl="0" algn="l">
              <a:spcBef>
                <a:spcPts val="1200"/>
              </a:spcBef>
              <a:spcAft>
                <a:spcPts val="1200"/>
              </a:spcAft>
              <a:buNone/>
            </a:pPr>
            <a:r>
              <a:rPr lang="en">
                <a:solidFill>
                  <a:schemeClr val="lt1"/>
                </a:solidFill>
              </a:rPr>
              <a:t>We also separated two letter state codes from a string in the comma separated values in order to group vertices together by state</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Project Tasks</a:t>
            </a:r>
            <a:endParaRPr>
              <a:solidFill>
                <a:schemeClr val="lt1"/>
              </a:solidFill>
            </a:endParaRPr>
          </a:p>
        </p:txBody>
      </p:sp>
      <p:sp>
        <p:nvSpPr>
          <p:cNvPr id="67" name="Google Shape;67;p15"/>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Task 1 - Populate the Graph object from the .csv file</a:t>
            </a:r>
            <a:endParaRPr>
              <a:solidFill>
                <a:schemeClr val="lt1"/>
              </a:solidFill>
            </a:endParaRPr>
          </a:p>
          <a:p>
            <a:pPr indent="0" lvl="0" marL="0" rtl="0" algn="l">
              <a:spcBef>
                <a:spcPts val="1200"/>
              </a:spcBef>
              <a:spcAft>
                <a:spcPts val="0"/>
              </a:spcAft>
              <a:buNone/>
            </a:pPr>
            <a:r>
              <a:rPr lang="en">
                <a:solidFill>
                  <a:schemeClr val="lt1"/>
                </a:solidFill>
              </a:rPr>
              <a:t>Task 2 - Find the shortest path between airports</a:t>
            </a:r>
            <a:endParaRPr>
              <a:solidFill>
                <a:schemeClr val="lt1"/>
              </a:solidFill>
            </a:endParaRPr>
          </a:p>
          <a:p>
            <a:pPr indent="0" lvl="0" marL="0" rtl="0" algn="l">
              <a:spcBef>
                <a:spcPts val="1200"/>
              </a:spcBef>
              <a:spcAft>
                <a:spcPts val="0"/>
              </a:spcAft>
              <a:buNone/>
            </a:pPr>
            <a:r>
              <a:rPr lang="en">
                <a:solidFill>
                  <a:schemeClr val="lt1"/>
                </a:solidFill>
              </a:rPr>
              <a:t>Task 3 - Find all shortest paths from an airport to a state</a:t>
            </a:r>
            <a:endParaRPr>
              <a:solidFill>
                <a:schemeClr val="lt1"/>
              </a:solidFill>
            </a:endParaRPr>
          </a:p>
          <a:p>
            <a:pPr indent="0" lvl="0" marL="0" rtl="0" algn="l">
              <a:spcBef>
                <a:spcPts val="1200"/>
              </a:spcBef>
              <a:spcAft>
                <a:spcPts val="0"/>
              </a:spcAft>
              <a:buNone/>
            </a:pPr>
            <a:r>
              <a:rPr lang="en">
                <a:solidFill>
                  <a:schemeClr val="lt1"/>
                </a:solidFill>
              </a:rPr>
              <a:t>Task 4 - Find the shortest path between airports, but with a given number of stops</a:t>
            </a:r>
            <a:endParaRPr>
              <a:solidFill>
                <a:schemeClr val="lt1"/>
              </a:solidFill>
            </a:endParaRPr>
          </a:p>
          <a:p>
            <a:pPr indent="0" lvl="0" marL="0" rtl="0" algn="l">
              <a:spcBef>
                <a:spcPts val="1200"/>
              </a:spcBef>
              <a:spcAft>
                <a:spcPts val="0"/>
              </a:spcAft>
              <a:buNone/>
            </a:pPr>
            <a:r>
              <a:rPr lang="en">
                <a:solidFill>
                  <a:schemeClr val="lt1"/>
                </a:solidFill>
              </a:rPr>
              <a:t>Task 5 - Count inbound and outbound flights of each airport</a:t>
            </a:r>
            <a:endParaRPr>
              <a:solidFill>
                <a:schemeClr val="lt1"/>
              </a:solidFill>
            </a:endParaRPr>
          </a:p>
          <a:p>
            <a:pPr indent="0" lvl="0" marL="0" rtl="0" algn="l">
              <a:spcBef>
                <a:spcPts val="1200"/>
              </a:spcBef>
              <a:spcAft>
                <a:spcPts val="0"/>
              </a:spcAft>
              <a:buNone/>
            </a:pPr>
            <a:r>
              <a:rPr lang="en">
                <a:solidFill>
                  <a:schemeClr val="lt1"/>
                </a:solidFill>
              </a:rPr>
              <a:t>Task 6 - Create an undirected graph for tasks 7-8</a:t>
            </a:r>
            <a:endParaRPr>
              <a:solidFill>
                <a:schemeClr val="lt1"/>
              </a:solidFill>
            </a:endParaRPr>
          </a:p>
          <a:p>
            <a:pPr indent="0" lvl="0" marL="0" rtl="0" algn="l">
              <a:spcBef>
                <a:spcPts val="1200"/>
              </a:spcBef>
              <a:spcAft>
                <a:spcPts val="0"/>
              </a:spcAft>
              <a:buNone/>
            </a:pPr>
            <a:r>
              <a:rPr lang="en">
                <a:solidFill>
                  <a:schemeClr val="lt1"/>
                </a:solidFill>
              </a:rPr>
              <a:t>Task 7 - Use Prim’s algorithm to populate a Minimal Spanning Tree (“MST”)</a:t>
            </a:r>
            <a:endParaRPr>
              <a:solidFill>
                <a:schemeClr val="lt1"/>
              </a:solidFill>
            </a:endParaRPr>
          </a:p>
          <a:p>
            <a:pPr indent="0" lvl="0" marL="0" rtl="0" algn="l">
              <a:spcBef>
                <a:spcPts val="1200"/>
              </a:spcBef>
              <a:spcAft>
                <a:spcPts val="1200"/>
              </a:spcAft>
              <a:buNone/>
            </a:pPr>
            <a:r>
              <a:rPr lang="en">
                <a:solidFill>
                  <a:schemeClr val="lt1"/>
                </a:solidFill>
              </a:rPr>
              <a:t>Task 8 - Use Kruskal’s algorithm to populate a Minimal Spanning Tree (“MST”)</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 name="Shape 71"/>
        <p:cNvGrpSpPr/>
        <p:nvPr/>
      </p:nvGrpSpPr>
      <p:grpSpPr>
        <a:xfrm>
          <a:off x="0" y="0"/>
          <a:ext cx="0" cy="0"/>
          <a:chOff x="0" y="0"/>
          <a:chExt cx="0" cy="0"/>
        </a:xfrm>
      </p:grpSpPr>
      <p:sp>
        <p:nvSpPr>
          <p:cNvPr id="72" name="Google Shape;72;p16"/>
          <p:cNvSpPr txBox="1"/>
          <p:nvPr>
            <p:ph idx="1" type="body"/>
          </p:nvPr>
        </p:nvSpPr>
        <p:spPr>
          <a:xfrm>
            <a:off x="311700" y="1152475"/>
            <a:ext cx="8520600" cy="220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Templates were taken from Canvas modules for the graph algorithms, heaps, and queues. The following changes were made:</a:t>
            </a:r>
            <a:endParaRPr>
              <a:solidFill>
                <a:schemeClr val="lt1"/>
              </a:solidFill>
            </a:endParaRPr>
          </a:p>
          <a:p>
            <a:pPr indent="-342900" lvl="0" marL="457200" rtl="0" algn="l">
              <a:spcBef>
                <a:spcPts val="1200"/>
              </a:spcBef>
              <a:spcAft>
                <a:spcPts val="0"/>
              </a:spcAft>
              <a:buClr>
                <a:schemeClr val="lt1"/>
              </a:buClr>
              <a:buSzPts val="1800"/>
              <a:buChar char="-"/>
            </a:pPr>
            <a:r>
              <a:rPr lang="en">
                <a:solidFill>
                  <a:schemeClr val="lt1"/>
                </a:solidFill>
              </a:rPr>
              <a:t>Changed parameters to strings when inserting an Edge or Vertex</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Added fields Distance and Cost to Edge</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Created getVertex function, which gets the vertex corresponding to the string parameter</a:t>
            </a:r>
            <a:endParaRPr>
              <a:solidFill>
                <a:schemeClr val="lt1"/>
              </a:solidFill>
            </a:endParaRPr>
          </a:p>
        </p:txBody>
      </p:sp>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Graph implementation</a:t>
            </a:r>
            <a:endParaRPr>
              <a:solidFill>
                <a:schemeClr val="lt1"/>
              </a:solidFill>
            </a:endParaRPr>
          </a:p>
        </p:txBody>
      </p:sp>
      <p:pic>
        <p:nvPicPr>
          <p:cNvPr id="74" name="Google Shape;74;p16"/>
          <p:cNvPicPr preferRelativeResize="0"/>
          <p:nvPr/>
        </p:nvPicPr>
        <p:blipFill>
          <a:blip r:embed="rId4">
            <a:alphaModFix/>
          </a:blip>
          <a:stretch>
            <a:fillRect/>
          </a:stretch>
        </p:blipFill>
        <p:spPr>
          <a:xfrm>
            <a:off x="2214738" y="3175750"/>
            <a:ext cx="4714525" cy="1967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 name="Shape 78"/>
        <p:cNvGrpSpPr/>
        <p:nvPr/>
      </p:nvGrpSpPr>
      <p:grpSpPr>
        <a:xfrm>
          <a:off x="0" y="0"/>
          <a:ext cx="0" cy="0"/>
          <a:chOff x="0" y="0"/>
          <a:chExt cx="0" cy="0"/>
        </a:xfrm>
      </p:grpSpPr>
      <p:sp>
        <p:nvSpPr>
          <p:cNvPr id="79" name="Google Shape;79;p17"/>
          <p:cNvSpPr txBox="1"/>
          <p:nvPr>
            <p:ph idx="1" type="body"/>
          </p:nvPr>
        </p:nvSpPr>
        <p:spPr>
          <a:xfrm>
            <a:off x="311700" y="1152475"/>
            <a:ext cx="42603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lt1"/>
                </a:solidFill>
              </a:rPr>
              <a:t>The heaps used in earlier tasks needed to compare distance, while the heaps used in later tasks needed to compare cost, so the comparison operator was equipped to handle both situations.</a:t>
            </a:r>
            <a:endParaRPr>
              <a:solidFill>
                <a:schemeClr val="lt1"/>
              </a:solidFill>
            </a:endParaRPr>
          </a:p>
        </p:txBody>
      </p:sp>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Heap</a:t>
            </a:r>
            <a:r>
              <a:rPr lang="en">
                <a:solidFill>
                  <a:schemeClr val="lt1"/>
                </a:solidFill>
              </a:rPr>
              <a:t> implementation</a:t>
            </a:r>
            <a:endParaRPr>
              <a:solidFill>
                <a:schemeClr val="lt1"/>
              </a:solidFill>
            </a:endParaRPr>
          </a:p>
        </p:txBody>
      </p:sp>
      <p:pic>
        <p:nvPicPr>
          <p:cNvPr id="81" name="Google Shape;81;p17"/>
          <p:cNvPicPr preferRelativeResize="0"/>
          <p:nvPr/>
        </p:nvPicPr>
        <p:blipFill>
          <a:blip r:embed="rId4">
            <a:alphaModFix/>
          </a:blip>
          <a:stretch>
            <a:fillRect/>
          </a:stretch>
        </p:blipFill>
        <p:spPr>
          <a:xfrm>
            <a:off x="4572000" y="1146362"/>
            <a:ext cx="4572000" cy="285076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Task 1: Graph&lt;</a:t>
            </a:r>
            <a:r>
              <a:rPr lang="en">
                <a:solidFill>
                  <a:schemeClr val="lt1"/>
                </a:solidFill>
              </a:rPr>
              <a:t>std</a:t>
            </a:r>
            <a:r>
              <a:rPr lang="en">
                <a:solidFill>
                  <a:schemeClr val="lt1"/>
                </a:solidFill>
              </a:rPr>
              <a:t>::string&gt; task_1(const std::string file)</a:t>
            </a:r>
            <a:endParaRPr>
              <a:solidFill>
                <a:schemeClr val="lt1"/>
              </a:solidFill>
            </a:endParaRPr>
          </a:p>
        </p:txBody>
      </p:sp>
      <p:sp>
        <p:nvSpPr>
          <p:cNvPr id="87" name="Google Shape;87;p18"/>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Contributed by Benjamin.</a:t>
            </a:r>
            <a:endParaRPr>
              <a:solidFill>
                <a:schemeClr val="lt1"/>
              </a:solidFill>
            </a:endParaRPr>
          </a:p>
          <a:p>
            <a:pPr indent="-342900" lvl="0" marL="457200" rtl="0" algn="l">
              <a:spcBef>
                <a:spcPts val="1200"/>
              </a:spcBef>
              <a:spcAft>
                <a:spcPts val="0"/>
              </a:spcAft>
              <a:buClr>
                <a:schemeClr val="lt1"/>
              </a:buClr>
              <a:buSzPts val="1800"/>
              <a:buChar char="-"/>
            </a:pPr>
            <a:r>
              <a:rPr lang="en">
                <a:solidFill>
                  <a:schemeClr val="lt1"/>
                </a:solidFill>
              </a:rPr>
              <a:t>Open file using fstream. Checked if opened.</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While loop through .csv’s rows.</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Convert row to “stringstream.”</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Store row to variables using “getline,”</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Delimited by commas and quotation marks</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Close file</a:t>
            </a:r>
            <a:endParaRPr>
              <a:solidFill>
                <a:schemeClr val="lt1"/>
              </a:solidFill>
            </a:endParaRPr>
          </a:p>
        </p:txBody>
      </p:sp>
      <p:pic>
        <p:nvPicPr>
          <p:cNvPr id="88" name="Google Shape;88;p18"/>
          <p:cNvPicPr preferRelativeResize="0"/>
          <p:nvPr/>
        </p:nvPicPr>
        <p:blipFill>
          <a:blip r:embed="rId4">
            <a:alphaModFix/>
          </a:blip>
          <a:stretch>
            <a:fillRect/>
          </a:stretch>
        </p:blipFill>
        <p:spPr>
          <a:xfrm>
            <a:off x="4724400" y="1170125"/>
            <a:ext cx="4251975" cy="382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Task 2</a:t>
            </a:r>
            <a:endParaRPr>
              <a:solidFill>
                <a:schemeClr val="lt1"/>
              </a:solidFill>
            </a:endParaRPr>
          </a:p>
        </p:txBody>
      </p:sp>
      <p:sp>
        <p:nvSpPr>
          <p:cNvPr id="94" name="Google Shape;94;p19"/>
          <p:cNvSpPr txBox="1"/>
          <p:nvPr>
            <p:ph idx="1" type="body"/>
          </p:nvPr>
        </p:nvSpPr>
        <p:spPr>
          <a:xfrm>
            <a:off x="311700" y="1152475"/>
            <a:ext cx="8520600" cy="359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Contributed by Brian.</a:t>
            </a:r>
            <a:endParaRPr>
              <a:solidFill>
                <a:schemeClr val="lt1"/>
              </a:solidFill>
            </a:endParaRPr>
          </a:p>
          <a:p>
            <a:pPr indent="0" lvl="0" marL="0" rtl="0" algn="l">
              <a:spcBef>
                <a:spcPts val="1200"/>
              </a:spcBef>
              <a:spcAft>
                <a:spcPts val="0"/>
              </a:spcAft>
              <a:buNone/>
            </a:pPr>
            <a:r>
              <a:rPr lang="en">
                <a:solidFill>
                  <a:schemeClr val="lt1"/>
                </a:solidFill>
              </a:rPr>
              <a:t>This function takes the airport graph, the origin airport code, the destination airport code, finds the corresponding vertex object for each airport and Dijkstra’s algorithm to calculate the shortest available path between the two airports.</a:t>
            </a:r>
            <a:endParaRPr>
              <a:solidFill>
                <a:schemeClr val="lt1"/>
              </a:solidFill>
            </a:endParaRPr>
          </a:p>
          <a:p>
            <a:pPr indent="0" lvl="0" marL="0" rtl="0" algn="l">
              <a:spcBef>
                <a:spcPts val="1200"/>
              </a:spcBef>
              <a:spcAft>
                <a:spcPts val="1200"/>
              </a:spcAft>
              <a:buNone/>
            </a:pPr>
            <a:r>
              <a:rPr lang="en">
                <a:solidFill>
                  <a:schemeClr val="lt1"/>
                </a:solidFill>
              </a:rPr>
              <a:t>If there isn’t an available path, the function will print out a message saying “None”, but if there is, the function will display airport codes on the shortest path there, including all of the intermediate ones. Finally, the program will display the total length and cost of the shortest route.</a:t>
            </a:r>
            <a:endParaRPr>
              <a:solidFill>
                <a:schemeClr val="lt1"/>
              </a:solidFill>
            </a:endParaRPr>
          </a:p>
        </p:txBody>
      </p:sp>
      <p:pic>
        <p:nvPicPr>
          <p:cNvPr id="95" name="Google Shape;95;p19"/>
          <p:cNvPicPr preferRelativeResize="0"/>
          <p:nvPr/>
        </p:nvPicPr>
        <p:blipFill>
          <a:blip r:embed="rId4">
            <a:alphaModFix/>
          </a:blip>
          <a:stretch>
            <a:fillRect/>
          </a:stretch>
        </p:blipFill>
        <p:spPr>
          <a:xfrm>
            <a:off x="423175" y="4237375"/>
            <a:ext cx="7833126" cy="685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Task 3</a:t>
            </a:r>
            <a:endParaRPr>
              <a:solidFill>
                <a:schemeClr val="lt1"/>
              </a:solidFill>
            </a:endParaRPr>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solidFill>
                  <a:schemeClr val="lt1"/>
                </a:solidFill>
              </a:rPr>
              <a:t>Contributed by Robert</a:t>
            </a:r>
            <a:endParaRPr>
              <a:solidFill>
                <a:schemeClr val="lt1"/>
              </a:solidFill>
            </a:endParaRPr>
          </a:p>
          <a:p>
            <a:pPr indent="0" lvl="0" marL="0" rtl="0" algn="l">
              <a:spcBef>
                <a:spcPts val="1200"/>
              </a:spcBef>
              <a:spcAft>
                <a:spcPts val="0"/>
              </a:spcAft>
              <a:buNone/>
            </a:pPr>
            <a:r>
              <a:rPr lang="en">
                <a:solidFill>
                  <a:schemeClr val="lt1"/>
                </a:solidFill>
              </a:rPr>
              <a:t>Similar to Task 2, Task 3 uses Dijkstra’s algorithm to find the shortest path between two airports. </a:t>
            </a:r>
            <a:endParaRPr>
              <a:solidFill>
                <a:schemeClr val="lt1"/>
              </a:solidFill>
            </a:endParaRPr>
          </a:p>
          <a:p>
            <a:pPr indent="0" lvl="0" marL="0" rtl="0" algn="l">
              <a:spcBef>
                <a:spcPts val="1200"/>
              </a:spcBef>
              <a:spcAft>
                <a:spcPts val="0"/>
              </a:spcAft>
              <a:buNone/>
            </a:pPr>
            <a:r>
              <a:rPr lang="en">
                <a:solidFill>
                  <a:schemeClr val="lt1"/>
                </a:solidFill>
              </a:rPr>
              <a:t>However, before calling the algorithm, the vertices with the inputted destination state are obtained so that Dijkstra’s algorithm is called for each. These vertices are obtained by checking every vertex of the Graph for the given state, and if the states match, the vertex is inserted into a vector. </a:t>
            </a:r>
            <a:endParaRPr>
              <a:solidFill>
                <a:schemeClr val="lt1"/>
              </a:solidFill>
            </a:endParaRPr>
          </a:p>
          <a:p>
            <a:pPr indent="0" lvl="0" marL="0" rtl="0" algn="l">
              <a:spcBef>
                <a:spcPts val="1200"/>
              </a:spcBef>
              <a:spcAft>
                <a:spcPts val="0"/>
              </a:spcAft>
              <a:buNone/>
            </a:pPr>
            <a:r>
              <a:rPr lang="en">
                <a:solidFill>
                  <a:schemeClr val="lt1"/>
                </a:solidFill>
              </a:rPr>
              <a:t>The function body for Dijkstra’s algorithm differs between Tasks 2 and 3 by </a:t>
            </a:r>
            <a:r>
              <a:rPr lang="en">
                <a:solidFill>
                  <a:schemeClr val="lt1"/>
                </a:solidFill>
              </a:rPr>
              <a:t>printing each path, distance, and cost in a table-like structure.</a:t>
            </a:r>
            <a:endParaRPr>
              <a:solidFill>
                <a:schemeClr val="lt1"/>
              </a:solidFill>
            </a:endParaRPr>
          </a:p>
          <a:p>
            <a:pPr indent="0" lvl="0" marL="0" rtl="0" algn="l">
              <a:spcBef>
                <a:spcPts val="1200"/>
              </a:spcBef>
              <a:spcAft>
                <a:spcPts val="1200"/>
              </a:spcAft>
              <a:buNone/>
            </a:pPr>
            <a:r>
              <a:t/>
            </a:r>
            <a:endParaRPr>
              <a:solidFill>
                <a:schemeClr val="lt1"/>
              </a:solidFill>
            </a:endParaRPr>
          </a:p>
        </p:txBody>
      </p:sp>
      <p:pic>
        <p:nvPicPr>
          <p:cNvPr id="102" name="Google Shape;102;p20"/>
          <p:cNvPicPr preferRelativeResize="0"/>
          <p:nvPr/>
        </p:nvPicPr>
        <p:blipFill>
          <a:blip r:embed="rId4">
            <a:alphaModFix/>
          </a:blip>
          <a:stretch>
            <a:fillRect/>
          </a:stretch>
        </p:blipFill>
        <p:spPr>
          <a:xfrm>
            <a:off x="1463500" y="4061799"/>
            <a:ext cx="5212284" cy="10189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Task 4</a:t>
            </a:r>
            <a:endParaRPr>
              <a:solidFill>
                <a:schemeClr val="lt1"/>
              </a:solidFill>
            </a:endParaRPr>
          </a:p>
        </p:txBody>
      </p:sp>
      <p:sp>
        <p:nvSpPr>
          <p:cNvPr id="108" name="Google Shape;10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Contributed by Robert</a:t>
            </a:r>
            <a:endParaRPr>
              <a:solidFill>
                <a:schemeClr val="lt1"/>
              </a:solidFill>
            </a:endParaRPr>
          </a:p>
          <a:p>
            <a:pPr indent="0" lvl="0" marL="0" rtl="0" algn="l">
              <a:spcBef>
                <a:spcPts val="1200"/>
              </a:spcBef>
              <a:spcAft>
                <a:spcPts val="0"/>
              </a:spcAft>
              <a:buNone/>
            </a:pPr>
            <a:r>
              <a:rPr lang="en">
                <a:solidFill>
                  <a:schemeClr val="lt1"/>
                </a:solidFill>
              </a:rPr>
              <a:t>This task has a lot in common with Task 2, only it also keeps track of the number of stops it takes to get from one airport to the other.</a:t>
            </a:r>
            <a:endParaRPr>
              <a:solidFill>
                <a:schemeClr val="lt1"/>
              </a:solidFill>
            </a:endParaRPr>
          </a:p>
          <a:p>
            <a:pPr indent="0" lvl="0" marL="0" rtl="0" algn="l">
              <a:spcBef>
                <a:spcPts val="1200"/>
              </a:spcBef>
              <a:spcAft>
                <a:spcPts val="1200"/>
              </a:spcAft>
              <a:buNone/>
            </a:pPr>
            <a:r>
              <a:rPr lang="en">
                <a:solidFill>
                  <a:schemeClr val="lt1"/>
                </a:solidFill>
              </a:rPr>
              <a:t>Dijkstra’s algorithm is used in a function the same as in Task 2, only it has a vector of strings storing the stops. This variable </a:t>
            </a:r>
            <a:r>
              <a:rPr lang="en">
                <a:solidFill>
                  <a:schemeClr val="lt1"/>
                </a:solidFill>
              </a:rPr>
              <a:t>allows for the printing of both the path and its number of stops via the path.size() function from the vector STL, unless that number is greater than the number of stops inputted.</a:t>
            </a:r>
            <a:endParaRPr>
              <a:solidFill>
                <a:schemeClr val="lt1"/>
              </a:solidFill>
            </a:endParaRPr>
          </a:p>
        </p:txBody>
      </p:sp>
      <p:pic>
        <p:nvPicPr>
          <p:cNvPr id="109" name="Google Shape;109;p21"/>
          <p:cNvPicPr preferRelativeResize="0"/>
          <p:nvPr/>
        </p:nvPicPr>
        <p:blipFill>
          <a:blip r:embed="rId4">
            <a:alphaModFix/>
          </a:blip>
          <a:stretch>
            <a:fillRect/>
          </a:stretch>
        </p:blipFill>
        <p:spPr>
          <a:xfrm>
            <a:off x="1778525" y="558200"/>
            <a:ext cx="7365474" cy="346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